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9" r:id="rId1"/>
  </p:sldMasterIdLst>
  <p:sldIdLst>
    <p:sldId id="256" r:id="rId2"/>
    <p:sldId id="257" r:id="rId3"/>
    <p:sldId id="258" r:id="rId4"/>
    <p:sldId id="259" r:id="rId5"/>
    <p:sldId id="260" r:id="rId6"/>
    <p:sldId id="265"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52"/>
    <p:restoredTop sz="94674"/>
  </p:normalViewPr>
  <p:slideViewPr>
    <p:cSldViewPr snapToGrid="0" snapToObjects="1">
      <p:cViewPr varScale="1">
        <p:scale>
          <a:sx n="124" d="100"/>
          <a:sy n="124" d="100"/>
        </p:scale>
        <p:origin x="31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2" name="Freeform 6" title="Page Number Shape"/>
          <p:cNvSpPr/>
          <p:nvPr/>
        </p:nvSpPr>
        <p:spPr bwMode="auto">
          <a:xfrm>
            <a:off x="11784011"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088913" y="1143293"/>
            <a:ext cx="7034362" cy="4268965"/>
          </a:xfrm>
        </p:spPr>
        <p:txBody>
          <a:bodyPr anchor="t">
            <a:normAutofit/>
          </a:bodyPr>
          <a:lstStyle>
            <a:lvl1pPr algn="l">
              <a:lnSpc>
                <a:spcPct val="85000"/>
              </a:lnSpc>
              <a:defRPr sz="77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88914" y="5537925"/>
            <a:ext cx="703436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88913" y="6314440"/>
            <a:ext cx="1596622" cy="365125"/>
          </a:xfrm>
        </p:spPr>
        <p:txBody>
          <a:bodyPr/>
          <a:lstStyle>
            <a:lvl1pPr algn="l">
              <a:defRPr sz="1200">
                <a:solidFill>
                  <a:schemeClr val="tx2"/>
                </a:solidFill>
              </a:defRPr>
            </a:lvl1pPr>
          </a:lstStyle>
          <a:p>
            <a:fld id="{61D2AA47-D2BE-7F48-A913-A8766F674963}" type="datetimeFigureOut">
              <a:rPr lang="en-US" smtClean="0"/>
              <a:t>1/26/18</a:t>
            </a:fld>
            <a:endParaRPr lang="en-US"/>
          </a:p>
        </p:txBody>
      </p:sp>
      <p:sp>
        <p:nvSpPr>
          <p:cNvPr id="5" name="Footer Placeholder 4"/>
          <p:cNvSpPr>
            <a:spLocks noGrp="1"/>
          </p:cNvSpPr>
          <p:nvPr>
            <p:ph type="ftr" sz="quarter" idx="11"/>
          </p:nvPr>
        </p:nvSpPr>
        <p:spPr>
          <a:xfrm>
            <a:off x="3000591" y="6314440"/>
            <a:ext cx="5122683" cy="365125"/>
          </a:xfrm>
        </p:spPr>
        <p:txBody>
          <a:bodyPr/>
          <a:lstStyle>
            <a:lvl1pPr algn="l">
              <a:defRPr b="0">
                <a:solidFill>
                  <a:schemeClr val="tx2"/>
                </a:solidFill>
              </a:defRPr>
            </a:lvl1pPr>
          </a:lstStyle>
          <a:p>
            <a:endParaRPr lang="en-US"/>
          </a:p>
        </p:txBody>
      </p:sp>
      <p:sp>
        <p:nvSpPr>
          <p:cNvPr id="6" name="Slide Number Placeholder 5"/>
          <p:cNvSpPr>
            <a:spLocks noGrp="1"/>
          </p:cNvSpPr>
          <p:nvPr>
            <p:ph type="sldNum" sz="quarter" idx="12"/>
          </p:nvPr>
        </p:nvSpPr>
        <p:spPr>
          <a:xfrm>
            <a:off x="11784011" y="1416216"/>
            <a:ext cx="407988" cy="365125"/>
          </a:xfrm>
        </p:spPr>
        <p:txBody>
          <a:bodyPr/>
          <a:lstStyle>
            <a:lvl1pPr algn="r">
              <a:defRPr>
                <a:solidFill>
                  <a:schemeClr val="bg2"/>
                </a:solidFill>
              </a:defRPr>
            </a:lvl1pPr>
          </a:lstStyle>
          <a:p>
            <a:fld id="{729985C7-DCFC-3C42-9706-B474B8C6464D}" type="slidenum">
              <a:rPr lang="en-US" smtClean="0"/>
              <a:t>‹#›</a:t>
            </a:fld>
            <a:endParaRPr lang="en-US"/>
          </a:p>
        </p:txBody>
      </p:sp>
      <p:cxnSp>
        <p:nvCxnSpPr>
          <p:cNvPr id="9" name="Straight Connector 8" title="Verticle Rule Line"/>
          <p:cNvCxnSpPr/>
          <p:nvPr/>
        </p:nvCxnSpPr>
        <p:spPr>
          <a:xfrm>
            <a:off x="773855"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81600" y="640080"/>
            <a:ext cx="6248398" cy="55841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1D2AA47-D2BE-7F48-A913-A8766F674963}" type="datetimeFigureOut">
              <a:rPr lang="en-US" smtClean="0"/>
              <a:t>1/26/18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985C7-DCFC-3C42-9706-B474B8C6464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7990765" y="642931"/>
            <a:ext cx="2446670" cy="467810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642932"/>
            <a:ext cx="7070678" cy="46781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536187" y="5927131"/>
            <a:ext cx="3814856" cy="365125"/>
          </a:xfrm>
        </p:spPr>
        <p:txBody>
          <a:bodyPr/>
          <a:lstStyle/>
          <a:p>
            <a:fld id="{61D2AA47-D2BE-7F48-A913-A8766F674963}" type="datetimeFigureOut">
              <a:rPr lang="en-US" smtClean="0"/>
              <a:t>1/26/18</a:t>
            </a:fld>
            <a:endParaRPr lang="en-US"/>
          </a:p>
        </p:txBody>
      </p:sp>
      <p:sp>
        <p:nvSpPr>
          <p:cNvPr id="5" name="Footer Placeholder 4"/>
          <p:cNvSpPr>
            <a:spLocks noGrp="1"/>
          </p:cNvSpPr>
          <p:nvPr>
            <p:ph type="ftr" sz="quarter" idx="11"/>
          </p:nvPr>
        </p:nvSpPr>
        <p:spPr>
          <a:xfrm>
            <a:off x="6536187" y="6315949"/>
            <a:ext cx="3814856" cy="365125"/>
          </a:xfrm>
        </p:spPr>
        <p:txBody>
          <a:bodyPr/>
          <a:lstStyle/>
          <a:p>
            <a:endParaRPr lang="en-US"/>
          </a:p>
        </p:txBody>
      </p:sp>
      <p:sp>
        <p:nvSpPr>
          <p:cNvPr id="6" name="Slide Number Placeholder 5"/>
          <p:cNvSpPr>
            <a:spLocks noGrp="1"/>
          </p:cNvSpPr>
          <p:nvPr>
            <p:ph type="sldNum" sz="quarter" idx="12"/>
          </p:nvPr>
        </p:nvSpPr>
        <p:spPr>
          <a:xfrm>
            <a:off x="11784011" y="5607592"/>
            <a:ext cx="407988" cy="365125"/>
          </a:xfrm>
        </p:spPr>
        <p:txBody>
          <a:bodyPr/>
          <a:lstStyle/>
          <a:p>
            <a:fld id="{729985C7-DCFC-3C42-9706-B474B8C6464D}" type="slidenum">
              <a:rPr lang="en-US" smtClean="0"/>
              <a:t>‹#›</a:t>
            </a:fld>
            <a:endParaRPr lang="en-US"/>
          </a:p>
        </p:txBody>
      </p:sp>
      <p:cxnSp>
        <p:nvCxnSpPr>
          <p:cNvPr id="13" name="Straight Connector 12" title="Horizontal Rule Line"/>
          <p:cNvCxnSpPr/>
          <p:nvPr/>
        </p:nvCxnSpPr>
        <p:spPr>
          <a:xfrm>
            <a:off x="0" y="6199730"/>
            <a:ext cx="10260011"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1D2AA47-D2BE-7F48-A913-A8766F674963}" type="datetimeFigureOut">
              <a:rPr lang="en-US" smtClean="0"/>
              <a:t>1/26/18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985C7-DCFC-3C42-9706-B474B8C6464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title="Page Number Shape"/>
          <p:cNvSpPr/>
          <p:nvPr/>
        </p:nvSpPr>
        <p:spPr bwMode="auto">
          <a:xfrm>
            <a:off x="11784011" y="1393748"/>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947673" y="2571722"/>
            <a:ext cx="8296654"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947673" y="1393748"/>
            <a:ext cx="8401429"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742955" y="6314439"/>
            <a:ext cx="1596622" cy="365125"/>
          </a:xfrm>
        </p:spPr>
        <p:txBody>
          <a:bodyPr/>
          <a:lstStyle>
            <a:lvl1pPr>
              <a:defRPr sz="1200">
                <a:solidFill>
                  <a:schemeClr val="tx1">
                    <a:lumMod val="85000"/>
                    <a:lumOff val="15000"/>
                  </a:schemeClr>
                </a:solidFill>
              </a:defRPr>
            </a:lvl1pPr>
          </a:lstStyle>
          <a:p>
            <a:fld id="{61D2AA47-D2BE-7F48-A913-A8766F674963}" type="datetimeFigureOut">
              <a:rPr lang="en-US" smtClean="0"/>
              <a:t>1/26/18</a:t>
            </a:fld>
            <a:endParaRPr lang="en-US"/>
          </a:p>
        </p:txBody>
      </p:sp>
      <p:sp>
        <p:nvSpPr>
          <p:cNvPr id="5" name="Footer Placeholder 4"/>
          <p:cNvSpPr>
            <a:spLocks noGrp="1"/>
          </p:cNvSpPr>
          <p:nvPr>
            <p:ph type="ftr" sz="quarter" idx="11"/>
          </p:nvPr>
        </p:nvSpPr>
        <p:spPr>
          <a:xfrm>
            <a:off x="1947673" y="6314440"/>
            <a:ext cx="6480226" cy="365125"/>
          </a:xfrm>
        </p:spPr>
        <p:txBody>
          <a:bodyPr/>
          <a:lstStyle>
            <a:lvl1pPr>
              <a:defRPr b="0">
                <a:solidFill>
                  <a:schemeClr val="tx1">
                    <a:lumMod val="85000"/>
                    <a:lumOff val="15000"/>
                  </a:schemeClr>
                </a:solidFill>
              </a:defRPr>
            </a:lvl1pPr>
          </a:lstStyle>
          <a:p>
            <a:endParaRPr lang="en-US"/>
          </a:p>
        </p:txBody>
      </p:sp>
      <p:sp>
        <p:nvSpPr>
          <p:cNvPr id="6" name="Slide Number Placeholder 5"/>
          <p:cNvSpPr>
            <a:spLocks noGrp="1"/>
          </p:cNvSpPr>
          <p:nvPr>
            <p:ph type="sldNum" sz="quarter" idx="12"/>
          </p:nvPr>
        </p:nvSpPr>
        <p:spPr>
          <a:xfrm>
            <a:off x="11784011" y="1620760"/>
            <a:ext cx="407988" cy="365125"/>
          </a:xfrm>
        </p:spPr>
        <p:txBody>
          <a:bodyPr/>
          <a:lstStyle>
            <a:lvl1pPr>
              <a:defRPr>
                <a:solidFill>
                  <a:schemeClr val="bg2"/>
                </a:solidFill>
              </a:defRPr>
            </a:lvl1pPr>
          </a:lstStyle>
          <a:p>
            <a:fld id="{729985C7-DCFC-3C42-9706-B474B8C6464D}" type="slidenum">
              <a:rPr lang="en-US" smtClean="0"/>
              <a:t>‹#›</a:t>
            </a:fld>
            <a:endParaRPr lang="en-US"/>
          </a:p>
        </p:txBody>
      </p:sp>
      <p:cxnSp>
        <p:nvCxnSpPr>
          <p:cNvPr id="10" name="Straight Connector 9" title="Horizontal Rule Line"/>
          <p:cNvCxnSpPr/>
          <p:nvPr/>
        </p:nvCxnSpPr>
        <p:spPr>
          <a:xfrm flipH="1">
            <a:off x="1" y="6178167"/>
            <a:ext cx="10244326"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81600" y="540628"/>
            <a:ext cx="6248400" cy="24889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3712467"/>
            <a:ext cx="6248400" cy="24822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1D2AA47-D2BE-7F48-A913-A8766F674963}" type="datetimeFigureOut">
              <a:rPr lang="en-US" smtClean="0"/>
              <a:t>1/26/18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9985C7-DCFC-3C42-9706-B474B8C6464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7784"/>
            <a:ext cx="3831336" cy="49560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181600" y="558065"/>
            <a:ext cx="6245352"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81600" y="1526671"/>
            <a:ext cx="6245352"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81600" y="3700826"/>
            <a:ext cx="62484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4669432"/>
            <a:ext cx="6245352"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1D2AA47-D2BE-7F48-A913-A8766F674963}" type="datetimeFigureOut">
              <a:rPr lang="en-US" smtClean="0"/>
              <a:t>1/26/18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9985C7-DCFC-3C42-9706-B474B8C6464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1D2AA47-D2BE-7F48-A913-A8766F674963}" type="datetimeFigureOut">
              <a:rPr lang="en-US" smtClean="0"/>
              <a:t>1/26/18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9985C7-DCFC-3C42-9706-B474B8C6464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D2AA47-D2BE-7F48-A913-A8766F674963}" type="datetimeFigureOut">
              <a:rPr lang="en-US" smtClean="0"/>
              <a:t>1/26/18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9985C7-DCFC-3C42-9706-B474B8C6464D}" type="slidenum">
              <a:rPr lang="en-US" smtClean="0"/>
              <a:t>‹#›</a:t>
            </a:fld>
            <a:endParaRPr lang="en-US"/>
          </a:p>
        </p:txBody>
      </p:sp>
    </p:spTree>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5479"/>
            <a:ext cx="3838776" cy="1921022"/>
          </a:xfrm>
        </p:spPr>
        <p:txBody>
          <a:bodyPr anchor="t">
            <a:noAutofit/>
          </a:bodyPr>
          <a:lstStyle>
            <a:lvl1pPr>
              <a:lnSpc>
                <a:spcPct val="93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181600" y="564147"/>
            <a:ext cx="62484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0" y="2621512"/>
            <a:ext cx="3838776"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D2AA47-D2BE-7F48-A913-A8766F674963}" type="datetimeFigureOut">
              <a:rPr lang="en-US" smtClean="0"/>
              <a:t>1/26/18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9985C7-DCFC-3C42-9706-B474B8C6464D}" type="slidenum">
              <a:rPr lang="en-US" smtClean="0"/>
              <a:t>‹#›</a:t>
            </a:fld>
            <a:endParaRPr lang="en-US"/>
          </a:p>
        </p:txBody>
      </p:sp>
    </p:spTree>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557261"/>
            <a:ext cx="3840480" cy="1919239"/>
          </a:xfrm>
        </p:spPr>
        <p:txBody>
          <a:bodyPr anchor="t">
            <a:noAutofit/>
          </a:bodyPr>
          <a:lstStyle>
            <a:lvl1pPr>
              <a:lnSpc>
                <a:spcPct val="93000"/>
              </a:lnSpc>
              <a:defRPr sz="40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57800" y="0"/>
            <a:ext cx="617220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758952" y="2621512"/>
            <a:ext cx="384048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D2AA47-D2BE-7F48-A913-A8766F674963}" type="datetimeFigureOut">
              <a:rPr lang="en-US" smtClean="0"/>
              <a:t>1/26/18</a:t>
            </a:fld>
            <a:endParaRPr lang="en-US"/>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729985C7-DCFC-3C42-9706-B474B8C6464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762000" y="559678"/>
            <a:ext cx="3833906" cy="495249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81600" y="569066"/>
            <a:ext cx="6248398" cy="565515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2001" y="5930060"/>
            <a:ext cx="3814856"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61D2AA47-D2BE-7F48-A913-A8766F674963}" type="datetimeFigureOut">
              <a:rPr lang="en-US" smtClean="0"/>
              <a:t>1/26/18</a:t>
            </a:fld>
            <a:endParaRPr lang="en-US"/>
          </a:p>
        </p:txBody>
      </p:sp>
      <p:sp>
        <p:nvSpPr>
          <p:cNvPr id="5" name="Footer Placeholder 4"/>
          <p:cNvSpPr>
            <a:spLocks noGrp="1"/>
          </p:cNvSpPr>
          <p:nvPr>
            <p:ph type="ftr" sz="quarter" idx="3"/>
          </p:nvPr>
        </p:nvSpPr>
        <p:spPr>
          <a:xfrm>
            <a:off x="762001" y="6314440"/>
            <a:ext cx="3814856"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p>
        </p:txBody>
      </p:sp>
      <p:sp>
        <p:nvSpPr>
          <p:cNvPr id="6" name="Slide Number Placeholder 5"/>
          <p:cNvSpPr>
            <a:spLocks noGrp="1"/>
          </p:cNvSpPr>
          <p:nvPr>
            <p:ph type="sldNum" sz="quarter" idx="4"/>
          </p:nvPr>
        </p:nvSpPr>
        <p:spPr>
          <a:xfrm>
            <a:off x="11784011" y="5607592"/>
            <a:ext cx="407988"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729985C7-DCFC-3C42-9706-B474B8C6464D}" type="slidenum">
              <a:rPr lang="en-US" smtClean="0"/>
              <a:t>‹#›</a:t>
            </a:fld>
            <a:endParaRPr lang="en-US"/>
          </a:p>
        </p:txBody>
      </p:sp>
      <p:cxnSp>
        <p:nvCxnSpPr>
          <p:cNvPr id="10" name="Straight Connector 9" title="Horizontal Rule Line"/>
          <p:cNvCxnSpPr/>
          <p:nvPr/>
        </p:nvCxnSpPr>
        <p:spPr>
          <a:xfrm>
            <a:off x="0" y="6199730"/>
            <a:ext cx="449580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0480362"/>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283464"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283464"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283464"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83464"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83464"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83464"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283464"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283464"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youtube.com/watch?v=_sGL9xGA7I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National Lottery Advert</a:t>
            </a:r>
            <a:endParaRPr lang="en-US" dirty="0"/>
          </a:p>
        </p:txBody>
      </p:sp>
      <p:sp>
        <p:nvSpPr>
          <p:cNvPr id="3" name="Subtitle 2"/>
          <p:cNvSpPr>
            <a:spLocks noGrp="1"/>
          </p:cNvSpPr>
          <p:nvPr>
            <p:ph type="subTitle" idx="1"/>
          </p:nvPr>
        </p:nvSpPr>
        <p:spPr/>
        <p:txBody>
          <a:bodyPr/>
          <a:lstStyle/>
          <a:p>
            <a:r>
              <a:rPr lang="en-US" dirty="0" smtClean="0"/>
              <a:t>By Alexis, Izzy and Luke</a:t>
            </a:r>
            <a:endParaRPr lang="en-US" dirty="0"/>
          </a:p>
        </p:txBody>
      </p:sp>
    </p:spTree>
    <p:extLst>
      <p:ext uri="{BB962C8B-B14F-4D97-AF65-F5344CB8AC3E}">
        <p14:creationId xmlns:p14="http://schemas.microsoft.com/office/powerpoint/2010/main" val="733767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Advert</a:t>
            </a:r>
            <a:endParaRPr lang="en-US" dirty="0"/>
          </a:p>
        </p:txBody>
      </p:sp>
      <p:sp>
        <p:nvSpPr>
          <p:cNvPr id="3" name="Content Placeholder 2"/>
          <p:cNvSpPr>
            <a:spLocks noGrp="1"/>
          </p:cNvSpPr>
          <p:nvPr>
            <p:ph idx="1"/>
          </p:nvPr>
        </p:nvSpPr>
        <p:spPr/>
        <p:txBody>
          <a:bodyPr/>
          <a:lstStyle/>
          <a:p>
            <a:r>
              <a:rPr lang="en-US" dirty="0">
                <a:hlinkClick r:id="rId2"/>
              </a:rPr>
              <a:t>http://</a:t>
            </a:r>
            <a:r>
              <a:rPr lang="en-US" dirty="0" err="1">
                <a:hlinkClick r:id="rId2"/>
              </a:rPr>
              <a:t>www.youtube.com</a:t>
            </a:r>
            <a:r>
              <a:rPr lang="en-US" dirty="0">
                <a:hlinkClick r:id="rId2"/>
              </a:rPr>
              <a:t>/</a:t>
            </a:r>
            <a:r>
              <a:rPr lang="en-US" dirty="0" err="1">
                <a:hlinkClick r:id="rId2"/>
              </a:rPr>
              <a:t>watch?v</a:t>
            </a:r>
            <a:r>
              <a:rPr lang="en-US" dirty="0">
                <a:hlinkClick r:id="rId2"/>
              </a:rPr>
              <a:t>=_sGL9xGA7Ik</a:t>
            </a:r>
            <a:endParaRPr lang="en-US" dirty="0"/>
          </a:p>
        </p:txBody>
      </p:sp>
    </p:spTree>
    <p:extLst>
      <p:ext uri="{BB962C8B-B14F-4D97-AF65-F5344CB8AC3E}">
        <p14:creationId xmlns:p14="http://schemas.microsoft.com/office/powerpoint/2010/main" val="1444000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a:t>
            </a:r>
            <a:endParaRPr lang="en-US" dirty="0"/>
          </a:p>
        </p:txBody>
      </p:sp>
      <p:sp>
        <p:nvSpPr>
          <p:cNvPr id="3" name="Content Placeholder 2"/>
          <p:cNvSpPr>
            <a:spLocks noGrp="1"/>
          </p:cNvSpPr>
          <p:nvPr>
            <p:ph idx="1"/>
          </p:nvPr>
        </p:nvSpPr>
        <p:spPr/>
        <p:txBody>
          <a:bodyPr>
            <a:normAutofit/>
          </a:bodyPr>
          <a:lstStyle/>
          <a:p>
            <a:r>
              <a:rPr lang="en-US" sz="2800" dirty="0" smtClean="0"/>
              <a:t>We watched some national lottery adverts that already exist.</a:t>
            </a:r>
          </a:p>
          <a:p>
            <a:r>
              <a:rPr lang="en-US" sz="2800" dirty="0" smtClean="0"/>
              <a:t>We made mind maps to gather our different ideas.</a:t>
            </a:r>
          </a:p>
          <a:p>
            <a:r>
              <a:rPr lang="en-US" sz="2800" dirty="0" smtClean="0"/>
              <a:t>We discussed in our groups and made a proposal of our final idea.</a:t>
            </a:r>
          </a:p>
          <a:p>
            <a:r>
              <a:rPr lang="en-US" sz="2800" dirty="0" smtClean="0"/>
              <a:t>We looked into ASA Codes in order to create an approved advert.</a:t>
            </a:r>
            <a:endParaRPr lang="en-US" sz="2800" dirty="0"/>
          </a:p>
        </p:txBody>
      </p:sp>
    </p:spTree>
    <p:extLst>
      <p:ext uri="{BB962C8B-B14F-4D97-AF65-F5344CB8AC3E}">
        <p14:creationId xmlns:p14="http://schemas.microsoft.com/office/powerpoint/2010/main" val="1365405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a:t>
            </a:r>
            <a:endParaRPr lang="en-US" dirty="0"/>
          </a:p>
        </p:txBody>
      </p:sp>
      <p:sp>
        <p:nvSpPr>
          <p:cNvPr id="3" name="Content Placeholder 2"/>
          <p:cNvSpPr>
            <a:spLocks noGrp="1"/>
          </p:cNvSpPr>
          <p:nvPr>
            <p:ph idx="1"/>
          </p:nvPr>
        </p:nvSpPr>
        <p:spPr/>
        <p:txBody>
          <a:bodyPr>
            <a:normAutofit/>
          </a:bodyPr>
          <a:lstStyle/>
          <a:p>
            <a:r>
              <a:rPr lang="en-US" sz="2800" dirty="0" smtClean="0"/>
              <a:t>Title: The Golden Ticket</a:t>
            </a:r>
          </a:p>
          <a:p>
            <a:r>
              <a:rPr lang="en-US" sz="2800" dirty="0" smtClean="0"/>
              <a:t>Summary of idea:</a:t>
            </a:r>
          </a:p>
          <a:p>
            <a:pPr lvl="3"/>
            <a:r>
              <a:rPr lang="en-US" sz="2200" dirty="0" smtClean="0"/>
              <a:t>Focuses on a poor man</a:t>
            </a:r>
          </a:p>
          <a:p>
            <a:pPr lvl="3"/>
            <a:r>
              <a:rPr lang="en-US" sz="2200" dirty="0" smtClean="0"/>
              <a:t>He decides to buy five lottery tickets, but four of them don’t work</a:t>
            </a:r>
          </a:p>
          <a:p>
            <a:pPr lvl="3"/>
            <a:r>
              <a:rPr lang="en-US" sz="2200" dirty="0" smtClean="0"/>
              <a:t>He loses hope but the last one works</a:t>
            </a:r>
          </a:p>
          <a:p>
            <a:pPr lvl="3"/>
            <a:r>
              <a:rPr lang="en-US" sz="2200" dirty="0" smtClean="0"/>
              <a:t>He celebrates with a friend</a:t>
            </a:r>
          </a:p>
          <a:p>
            <a:pPr lvl="2"/>
            <a:r>
              <a:rPr lang="en-US" sz="2800" dirty="0" smtClean="0"/>
              <a:t>Location/ Props: Lottery ticket, film at college.</a:t>
            </a:r>
          </a:p>
          <a:p>
            <a:pPr lvl="2"/>
            <a:r>
              <a:rPr lang="en-US" sz="2800" dirty="0" smtClean="0"/>
              <a:t>Target Audience: People over 16 who need money, students in debt.</a:t>
            </a:r>
          </a:p>
        </p:txBody>
      </p:sp>
    </p:spTree>
    <p:extLst>
      <p:ext uri="{BB962C8B-B14F-4D97-AF65-F5344CB8AC3E}">
        <p14:creationId xmlns:p14="http://schemas.microsoft.com/office/powerpoint/2010/main" val="1433839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Research</a:t>
            </a:r>
            <a:endParaRPr lang="en-US" dirty="0"/>
          </a:p>
        </p:txBody>
      </p:sp>
      <p:sp>
        <p:nvSpPr>
          <p:cNvPr id="3" name="Content Placeholder 2"/>
          <p:cNvSpPr>
            <a:spLocks noGrp="1"/>
          </p:cNvSpPr>
          <p:nvPr>
            <p:ph idx="1"/>
          </p:nvPr>
        </p:nvSpPr>
        <p:spPr/>
        <p:txBody>
          <a:bodyPr>
            <a:normAutofit/>
          </a:bodyPr>
          <a:lstStyle/>
          <a:p>
            <a:r>
              <a:rPr lang="en-US" sz="2800" dirty="0" smtClean="0"/>
              <a:t>In </a:t>
            </a:r>
            <a:r>
              <a:rPr lang="en-US" sz="2800" dirty="0"/>
              <a:t>our research, we watched many different national lottery adverts from different periods of time to get an idea of what we could do. We were able to choose the two best ones and analysed them further.</a:t>
            </a:r>
          </a:p>
        </p:txBody>
      </p:sp>
    </p:spTree>
    <p:extLst>
      <p:ext uri="{BB962C8B-B14F-4D97-AF65-F5344CB8AC3E}">
        <p14:creationId xmlns:p14="http://schemas.microsoft.com/office/powerpoint/2010/main" val="1429190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Mindmaps</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200" y="1447800"/>
            <a:ext cx="11772900" cy="3949700"/>
          </a:xfrm>
          <a:prstGeom prst="rect">
            <a:avLst/>
          </a:prstGeom>
        </p:spPr>
      </p:pic>
    </p:spTree>
    <p:extLst>
      <p:ext uri="{BB962C8B-B14F-4D97-AF65-F5344CB8AC3E}">
        <p14:creationId xmlns:p14="http://schemas.microsoft.com/office/powerpoint/2010/main" val="815823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a:t>
            </a:r>
            <a:endParaRPr lang="en-US" dirty="0"/>
          </a:p>
        </p:txBody>
      </p:sp>
      <p:sp>
        <p:nvSpPr>
          <p:cNvPr id="3" name="Content Placeholder 2"/>
          <p:cNvSpPr>
            <a:spLocks noGrp="1"/>
          </p:cNvSpPr>
          <p:nvPr>
            <p:ph idx="1"/>
          </p:nvPr>
        </p:nvSpPr>
        <p:spPr/>
        <p:txBody>
          <a:bodyPr>
            <a:normAutofit/>
          </a:bodyPr>
          <a:lstStyle/>
          <a:p>
            <a:r>
              <a:rPr lang="en-US" sz="2400" dirty="0" smtClean="0"/>
              <a:t>We decided on the Golden Ticket idea because it was light-hearted and relatively amusing.</a:t>
            </a:r>
          </a:p>
          <a:p>
            <a:r>
              <a:rPr lang="en-US" sz="2400" dirty="0" smtClean="0"/>
              <a:t>We did not show that their child could now go to university because it may make the viewers think that their choices are limited in terms of what they could do with the money. With our final idea we were able to showcase many different things a winner could buy.</a:t>
            </a:r>
            <a:endParaRPr lang="en-US" sz="2400" dirty="0"/>
          </a:p>
        </p:txBody>
      </p:sp>
    </p:spTree>
    <p:extLst>
      <p:ext uri="{BB962C8B-B14F-4D97-AF65-F5344CB8AC3E}">
        <p14:creationId xmlns:p14="http://schemas.microsoft.com/office/powerpoint/2010/main" val="164916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Assessment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8821" y="1022755"/>
            <a:ext cx="7044289" cy="4832135"/>
          </a:xfrm>
          <a:prstGeom prst="rect">
            <a:avLst/>
          </a:prstGeom>
        </p:spPr>
      </p:pic>
    </p:spTree>
    <p:extLst>
      <p:ext uri="{BB962C8B-B14F-4D97-AF65-F5344CB8AC3E}">
        <p14:creationId xmlns:p14="http://schemas.microsoft.com/office/powerpoint/2010/main" val="1806671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ASA Guidelines</a:t>
            </a:r>
            <a:endParaRPr lang="en-US" dirty="0"/>
          </a:p>
        </p:txBody>
      </p:sp>
      <p:sp>
        <p:nvSpPr>
          <p:cNvPr id="3" name="Content Placeholder 2"/>
          <p:cNvSpPr>
            <a:spLocks noGrp="1"/>
          </p:cNvSpPr>
          <p:nvPr>
            <p:ph idx="1"/>
          </p:nvPr>
        </p:nvSpPr>
        <p:spPr/>
        <p:txBody>
          <a:bodyPr>
            <a:noAutofit/>
          </a:bodyPr>
          <a:lstStyle/>
          <a:p>
            <a:r>
              <a:rPr lang="en-US" dirty="0"/>
              <a:t>In our advertisement we did not show the lottery as gambling or that it lead to any harm. </a:t>
            </a:r>
            <a:r>
              <a:rPr lang="en-US" dirty="0" smtClean="0"/>
              <a:t>We </a:t>
            </a:r>
            <a:r>
              <a:rPr lang="en-US" dirty="0"/>
              <a:t>did not </a:t>
            </a:r>
            <a:r>
              <a:rPr lang="en-US" dirty="0" smtClean="0"/>
              <a:t>show:</a:t>
            </a:r>
          </a:p>
          <a:p>
            <a:pPr lvl="1"/>
            <a:r>
              <a:rPr lang="en-US" dirty="0"/>
              <a:t>T</a:t>
            </a:r>
            <a:r>
              <a:rPr lang="en-US" dirty="0" smtClean="0"/>
              <a:t>hat </a:t>
            </a:r>
            <a:r>
              <a:rPr lang="en-US" dirty="0"/>
              <a:t>it can provide any escape from any problems in real life. </a:t>
            </a:r>
            <a:endParaRPr lang="en-US" dirty="0" smtClean="0"/>
          </a:p>
          <a:p>
            <a:pPr lvl="1"/>
            <a:r>
              <a:rPr lang="en-US" dirty="0" smtClean="0"/>
              <a:t>That it </a:t>
            </a:r>
            <a:r>
              <a:rPr lang="en-US" dirty="0"/>
              <a:t>can solve any financial problems or that it can solve depression or any other mental </a:t>
            </a:r>
            <a:r>
              <a:rPr lang="en-US" dirty="0" smtClean="0"/>
              <a:t>issues.</a:t>
            </a:r>
          </a:p>
          <a:p>
            <a:pPr lvl="1"/>
            <a:r>
              <a:rPr lang="en-US" dirty="0" smtClean="0"/>
              <a:t>That the </a:t>
            </a:r>
            <a:r>
              <a:rPr lang="en-US" dirty="0"/>
              <a:t>lottery </a:t>
            </a:r>
            <a:r>
              <a:rPr lang="en-US" dirty="0" smtClean="0"/>
              <a:t>is </a:t>
            </a:r>
            <a:r>
              <a:rPr lang="en-US" dirty="0"/>
              <a:t>a priority in life or show it as peer pressure. </a:t>
            </a:r>
            <a:endParaRPr lang="en-US" dirty="0" smtClean="0"/>
          </a:p>
          <a:p>
            <a:pPr lvl="1"/>
            <a:r>
              <a:rPr lang="en-US" dirty="0" smtClean="0"/>
              <a:t>That it was improving anyone’s </a:t>
            </a:r>
            <a:r>
              <a:rPr lang="en-US" dirty="0"/>
              <a:t>self image or self esteem and did not show it as enhancing anyone’s attractiveness. </a:t>
            </a:r>
            <a:endParaRPr lang="en-US" dirty="0" smtClean="0"/>
          </a:p>
          <a:p>
            <a:pPr lvl="1"/>
            <a:r>
              <a:rPr lang="en-US" dirty="0" smtClean="0"/>
              <a:t>That it was being </a:t>
            </a:r>
            <a:r>
              <a:rPr lang="en-US" dirty="0"/>
              <a:t>reckless nor that it is a rite of passage. </a:t>
            </a:r>
            <a:endParaRPr lang="en-US" dirty="0" smtClean="0"/>
          </a:p>
          <a:p>
            <a:pPr lvl="1"/>
            <a:r>
              <a:rPr lang="en-US" dirty="0" smtClean="0"/>
              <a:t>That under 18s were </a:t>
            </a:r>
            <a:r>
              <a:rPr lang="en-US" dirty="0"/>
              <a:t>being taken advantage </a:t>
            </a:r>
            <a:r>
              <a:rPr lang="en-US" dirty="0" smtClean="0"/>
              <a:t>or didn’t </a:t>
            </a:r>
            <a:r>
              <a:rPr lang="en-US" dirty="0"/>
              <a:t>make it appeal to under 18s. </a:t>
            </a:r>
            <a:endParaRPr lang="en-US" dirty="0" smtClean="0"/>
          </a:p>
          <a:p>
            <a:r>
              <a:rPr lang="en-US" dirty="0" smtClean="0"/>
              <a:t>Our </a:t>
            </a:r>
            <a:r>
              <a:rPr lang="en-US" dirty="0"/>
              <a:t>advert did not exploit anyone’s cultural beliefs nor encourage criminal </a:t>
            </a:r>
            <a:r>
              <a:rPr lang="en-US" dirty="0" err="1"/>
              <a:t>behaviour</a:t>
            </a:r>
            <a:r>
              <a:rPr lang="en-US" dirty="0"/>
              <a:t>.</a:t>
            </a:r>
          </a:p>
        </p:txBody>
      </p:sp>
    </p:spTree>
    <p:extLst>
      <p:ext uri="{BB962C8B-B14F-4D97-AF65-F5344CB8AC3E}">
        <p14:creationId xmlns:p14="http://schemas.microsoft.com/office/powerpoint/2010/main" val="1629527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Poster</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3737" y="128412"/>
            <a:ext cx="4194222" cy="6552167"/>
          </a:xfrm>
          <a:prstGeom prst="rect">
            <a:avLst/>
          </a:prstGeom>
        </p:spPr>
      </p:pic>
    </p:spTree>
    <p:extLst>
      <p:ext uri="{BB962C8B-B14F-4D97-AF65-F5344CB8AC3E}">
        <p14:creationId xmlns:p14="http://schemas.microsoft.com/office/powerpoint/2010/main" val="266457506"/>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panose="02040604050505020304"/>
        <a:ea typeface=""/>
        <a:cs typeface=""/>
      </a:majorFont>
      <a:minorFont>
        <a:latin typeface="Corbel" panose="020B0503020204020204"/>
        <a:ea typeface=""/>
        <a:cs typeface=""/>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docProps/app.xml><?xml version="1.0" encoding="utf-8"?>
<Properties xmlns="http://schemas.openxmlformats.org/officeDocument/2006/extended-properties" xmlns:vt="http://schemas.openxmlformats.org/officeDocument/2006/docPropsVTypes">
  <Template>Headlines</Template>
  <TotalTime>45</TotalTime>
  <Words>384</Words>
  <Application>Microsoft Macintosh PowerPoint</Application>
  <PresentationFormat>Widescreen</PresentationFormat>
  <Paragraphs>35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Schoolbook</vt:lpstr>
      <vt:lpstr>Corbel</vt:lpstr>
      <vt:lpstr>Headlines</vt:lpstr>
      <vt:lpstr>The National Lottery Advert</vt:lpstr>
      <vt:lpstr>Planning</vt:lpstr>
      <vt:lpstr>Proposal</vt:lpstr>
      <vt:lpstr>Summary of Research</vt:lpstr>
      <vt:lpstr>Mindmaps</vt:lpstr>
      <vt:lpstr>Rationale</vt:lpstr>
      <vt:lpstr>Risk Assessment</vt:lpstr>
      <vt:lpstr>ASA Guidelines</vt:lpstr>
      <vt:lpstr>Final Poster</vt:lpstr>
      <vt:lpstr>Final Advert</vt:lpstr>
    </vt:vector>
  </TitlesOfParts>
  <Company/>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National Lottery Advert</dc:title>
  <dc:creator>stu.Alexis Armour-Chelu</dc:creator>
  <cp:lastModifiedBy>stu.Luke Divall</cp:lastModifiedBy>
  <cp:revision>5</cp:revision>
  <dcterms:created xsi:type="dcterms:W3CDTF">2018-01-26T08:58:26Z</dcterms:created>
  <dcterms:modified xsi:type="dcterms:W3CDTF">2018-01-26T13:16:52Z</dcterms:modified>
</cp:coreProperties>
</file>